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9" r:id="rId6"/>
    <p:sldId id="270" r:id="rId7"/>
    <p:sldId id="272" r:id="rId8"/>
    <p:sldId id="273" r:id="rId9"/>
    <p:sldId id="274" r:id="rId10"/>
    <p:sldId id="275" r:id="rId11"/>
    <p:sldId id="277" r:id="rId12"/>
    <p:sldId id="317" r:id="rId13"/>
    <p:sldId id="278" r:id="rId14"/>
    <p:sldId id="279" r:id="rId15"/>
    <p:sldId id="280" r:id="rId16"/>
    <p:sldId id="281" r:id="rId17"/>
    <p:sldId id="282" r:id="rId18"/>
    <p:sldId id="315" r:id="rId19"/>
    <p:sldId id="283" r:id="rId20"/>
    <p:sldId id="285" r:id="rId21"/>
    <p:sldId id="284" r:id="rId22"/>
    <p:sldId id="286" r:id="rId23"/>
    <p:sldId id="316" r:id="rId24"/>
    <p:sldId id="287" r:id="rId25"/>
    <p:sldId id="262" r:id="rId26"/>
    <p:sldId id="260" r:id="rId27"/>
    <p:sldId id="288" r:id="rId28"/>
    <p:sldId id="289" r:id="rId29"/>
    <p:sldId id="290" r:id="rId30"/>
    <p:sldId id="291" r:id="rId31"/>
    <p:sldId id="263" r:id="rId32"/>
    <p:sldId id="259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264" r:id="rId42"/>
    <p:sldId id="265" r:id="rId43"/>
    <p:sldId id="301" r:id="rId44"/>
    <p:sldId id="302" r:id="rId45"/>
    <p:sldId id="303" r:id="rId46"/>
    <p:sldId id="304" r:id="rId47"/>
    <p:sldId id="305" r:id="rId48"/>
    <p:sldId id="308" r:id="rId49"/>
    <p:sldId id="307" r:id="rId50"/>
    <p:sldId id="266" r:id="rId51"/>
    <p:sldId id="267" r:id="rId52"/>
    <p:sldId id="309" r:id="rId53"/>
    <p:sldId id="310" r:id="rId54"/>
    <p:sldId id="312" r:id="rId55"/>
    <p:sldId id="314" r:id="rId56"/>
    <p:sldId id="313" r:id="rId57"/>
    <p:sldId id="311" r:id="rId58"/>
    <p:sldId id="271" r:id="rId59"/>
    <p:sldId id="26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0"/>
    <p:restoredTop sz="96234"/>
  </p:normalViewPr>
  <p:slideViewPr>
    <p:cSldViewPr snapToGrid="0">
      <p:cViewPr varScale="1">
        <p:scale>
          <a:sx n="89" d="100"/>
          <a:sy n="89" d="100"/>
        </p:scale>
        <p:origin x="4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2391A-5824-2C42-5113-095A71473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9D8B4B-5169-D208-420B-7005BD024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1F153-8EA5-13E8-2D25-0007F0984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D5AF0-8F78-28BF-4F5B-99C1CE5D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85398-C555-D442-2A63-63D95962C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36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23DA-B856-8A41-F389-B37CA75F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51832-F1B0-DBB2-9EBE-C557DC898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79A70-FA30-C3DC-704D-C946359D9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C8DD5-E445-8F97-062E-01711B18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DCAB3-14D0-5267-7B25-5D069DAAC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3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4DF2D8-FCD2-44D1-2F4B-6626524DBB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AC26A8-C08A-1529-0D78-603FCE142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12846-BBD0-7DD2-8E01-1B3F4EED3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46D0C-AE70-E4A1-65F4-20E5E4C0A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D8FE8-C70C-F940-729D-FD1E0B1D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0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EACB-5CF2-1DA3-AD58-3FF60A796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E4B6F-1448-6A24-7948-23A497A6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18877-F147-704A-B8C0-6E5991721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0DB82-32E8-7309-3EE2-1D6DC54F3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9512B-2C24-1601-FCDB-45C88F36E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41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2A520-D849-E1AB-A5B5-8D280E554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8939B-FE53-F903-9321-115DDACA7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567DD-BD38-DDA5-702C-ED66142A2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49744-4938-172C-426C-37DBE9865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EBA4-5B8E-7C2D-506E-0BB194A09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3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06B5-0564-4EB0-0048-F928345F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AB3-52E5-1C15-3756-89FD036DF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C86E5-4C6B-7C89-16E0-82753D536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381F9-9A45-D88E-26F8-58929ABC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DF09C-C9E5-4D4C-2DDC-525CAE2D8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2E37A-7D62-D5F8-52A1-3426BC5B6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96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4665-417E-A577-DB85-E6F9D025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E67A1-BBE5-681B-CD0A-7BFDDE26C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727D-2311-3846-467D-6E5048562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6888E1-E578-811D-AF1B-F99E777076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D96AF3-EAF2-7550-D2F2-010574B7F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B38DE2-23A4-4172-ED3B-6684ED07B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85E798-2D98-D753-1750-5A598EA51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A58D0-A345-4821-E73E-667A6F30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33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0BCB7-4915-D9F0-73FD-A709AC9B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7E54F3-D255-4968-019A-7DCC99B0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309A62-7820-AADF-F400-A275428A3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8855E-4EEC-39FF-C9C3-DF1EA5C7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4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39F68A-E825-ECE5-8CFC-562C7B05E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0D87A9-6C9B-D499-BA3A-95DC54F7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F6FEA-001F-B6B0-7905-21427B068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DBFF-574C-C48D-AF11-E56C23DE2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ABBA2-3999-E50A-0D71-1A6902FBD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7CEE4-0805-255E-99F5-CF858891A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5BF4C-F4DC-1C5F-E64D-89BC8C9B2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D4455-00F2-D63C-8CCC-60A4BCC1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78E54-586F-831F-7A6B-C79922B5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90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D9E5-5CDC-29C7-6F50-2D429F90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297F77-5F7C-8D11-E731-3C1E71816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9EC6A-482E-F809-B71E-1EA6C6772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84C14-D6AD-6A52-8C47-DF5610A1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BD989-666B-EF89-CF35-D7F455080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35FCF-1C8F-3128-4765-BC6A61B1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9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069048-0FCF-A791-6DB7-ED0890E0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C9A91-2D0E-7AA1-EDFF-B089CE3B5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781A6-BF73-5D59-BEF2-D2FE4785A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04538-0D2D-EF4A-BF14-30179CF1ED3E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2E4FC-FC8C-3331-2D98-CBABA6215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5A016-A536-9B0E-3DAC-EC108E16E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5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7CBA-6354-DE45-C5C0-B9E106B74B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Econ 645: Week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CB4B54-3899-8CA3-52F5-F66E95AE50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</p:spTree>
    <p:extLst>
      <p:ext uri="{BB962C8B-B14F-4D97-AF65-F5344CB8AC3E}">
        <p14:creationId xmlns:p14="http://schemas.microsoft.com/office/powerpoint/2010/main" val="579251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3FDD-9282-1C57-4567-FC363F58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good instrument can be hard to find</a:t>
                </a:r>
              </a:p>
              <a:p>
                <a:pPr lvl="1"/>
                <a:r>
                  <a:rPr lang="en-US" dirty="0"/>
                  <a:t>We’ll look at a few examples</a:t>
                </a:r>
              </a:p>
              <a:p>
                <a:pPr lvl="1"/>
                <a:r>
                  <a:rPr lang="en-US" dirty="0"/>
                  <a:t>Let’s use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Where ability is unobserved and a confounder</a:t>
                </a:r>
              </a:p>
              <a:p>
                <a:r>
                  <a:rPr lang="en-US" b="1" dirty="0"/>
                  <a:t>Scenario 1:</a:t>
                </a:r>
                <a:r>
                  <a:rPr lang="en-US" dirty="0"/>
                  <a:t> Passing instrument exogeneity, but failing instrument relevance</a:t>
                </a:r>
              </a:p>
              <a:p>
                <a:pPr lvl="1"/>
                <a:r>
                  <a:rPr lang="en-US" dirty="0"/>
                  <a:t>If we use the last digit of a social security number as an instrument for education</a:t>
                </a:r>
              </a:p>
              <a:p>
                <a:r>
                  <a:rPr lang="en-US" dirty="0"/>
                  <a:t>This would likely pass the instrument exogeneity test</a:t>
                </a:r>
              </a:p>
              <a:p>
                <a:pPr lvl="1"/>
                <a:r>
                  <a:rPr lang="en-US" dirty="0"/>
                  <a:t>If it is random,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would likely fail the instrument relevance test</a:t>
                </a:r>
              </a:p>
              <a:p>
                <a:pPr lvl="1"/>
                <a:r>
                  <a:rPr lang="en-US" dirty="0"/>
                  <a:t>Not likely to assign education,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𝑒𝑑𝑢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08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3FDD-9282-1C57-4567-FC363F58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180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Scenario 2:</a:t>
                </a:r>
                <a:r>
                  <a:rPr lang="en-US" dirty="0"/>
                  <a:t> Passing instrument relevance, but failing instrument exogeneity is more likely to be the problem</a:t>
                </a:r>
              </a:p>
              <a:p>
                <a:pPr lvl="1"/>
                <a:r>
                  <a:rPr lang="en-US" dirty="0"/>
                  <a:t>Proxy variable usually make poor instruments. Why?</a:t>
                </a:r>
              </a:p>
              <a:p>
                <a:r>
                  <a:rPr lang="en-US" dirty="0"/>
                  <a:t>Using IQ as an instrument for education will be relevant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𝑒𝑑𝑢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However, it would fail instrument exogeneity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r>
                  <a:rPr lang="en-US" dirty="0"/>
                  <a:t>, since IQ is correlated with unobserved ability</a:t>
                </a:r>
              </a:p>
              <a:p>
                <a:pPr lvl="1"/>
                <a:endParaRPr lang="en-US" dirty="0"/>
              </a:p>
              <a:p>
                <a:r>
                  <a:rPr lang="en-US" b="1" dirty="0"/>
                  <a:t>The instrument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b="1" dirty="0"/>
                  <a:t> needs to work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to impact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18075"/>
              </a:xfrm>
              <a:blipFill>
                <a:blip r:embed="rId2"/>
                <a:stretch>
                  <a:fillRect l="-1086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706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3FDD-9282-1C57-4567-FC363F58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079DD-6943-3242-3CB8-8AA7F1B09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807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You have to be creative sometimes with instruments</a:t>
            </a:r>
          </a:p>
          <a:p>
            <a:r>
              <a:rPr lang="en-US" dirty="0"/>
              <a:t>Parent’s education is possible</a:t>
            </a:r>
          </a:p>
          <a:p>
            <a:pPr lvl="1"/>
            <a:r>
              <a:rPr lang="en-US" dirty="0"/>
              <a:t>This will likely be correlated with other unobserved factors</a:t>
            </a:r>
          </a:p>
          <a:p>
            <a:r>
              <a:rPr lang="en-US" dirty="0"/>
              <a:t>Wooldridge mention’s number of siblings but…</a:t>
            </a:r>
          </a:p>
          <a:p>
            <a:pPr lvl="1"/>
            <a:r>
              <a:rPr lang="en-US" dirty="0"/>
              <a:t>What about sex combinations of siblings?</a:t>
            </a:r>
          </a:p>
          <a:p>
            <a:pPr lvl="1"/>
            <a:r>
              <a:rPr lang="en-US" dirty="0"/>
              <a:t>Families that have more kids instead of stopping at two with one boy and one girl?</a:t>
            </a:r>
          </a:p>
          <a:p>
            <a:pPr lvl="1"/>
            <a:r>
              <a:rPr lang="en-US" dirty="0"/>
              <a:t>Investing more into education if randomly have one boy and one girl</a:t>
            </a:r>
          </a:p>
          <a:p>
            <a:r>
              <a:rPr lang="en-US" dirty="0"/>
              <a:t>What about the distance to a four year college?</a:t>
            </a:r>
          </a:p>
          <a:p>
            <a:r>
              <a:rPr lang="en-US" dirty="0"/>
              <a:t>What about distance to September school cutoff for school attendance?</a:t>
            </a:r>
          </a:p>
          <a:p>
            <a:r>
              <a:rPr lang="en-US" dirty="0"/>
              <a:t>What about lottery numbers?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747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EB164-34AD-240A-68A1-0427910C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with 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DF1A2-728A-53FD-997D-E52D447D0E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Our model is confounded by endogeneity (e.g.: omitted variable)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Instrument variables can be used as an identification strategy</a:t>
                </a:r>
              </a:p>
              <a:p>
                <a:pPr lvl="1"/>
                <a:r>
                  <a:rPr lang="en-US" dirty="0"/>
                  <a:t>We will be able to identify the population parameter(s) consistently if our assumptions hold (identification strategy)</a:t>
                </a:r>
              </a:p>
              <a:p>
                <a:pPr lvl="1"/>
                <a:r>
                  <a:rPr lang="en-US" b="1" dirty="0"/>
                  <a:t>With IV we can identify the population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that is confounded by an unobserved omitted variable bias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with </a:t>
                </a:r>
                <a:r>
                  <a:rPr lang="en-US" b="1" dirty="0"/>
                  <a:t>instrument exogeneity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DF1A2-728A-53FD-997D-E52D447D0E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641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7C39-6609-53EF-CEF4-96DA2C885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99BDAF-0F51-394F-1A7B-EA6BD0D729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Instrumental Variable Estimator </a:t>
                </a:r>
              </a:p>
              <a:p>
                <a:pPr lvl="1"/>
                <a:r>
                  <a:rPr lang="en-US" dirty="0"/>
                  <a:t>If we have a random sample of the population, we estimate population parameters with sample analogs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𝑟𝑒𝑑𝑢𝑐𝑒𝑑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𝑓𝑜𝑟𝑚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𝑠𝑡𝑎𝑔𝑒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𝑓𝑖𝑟𝑠𝑡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𝑠𝑡𝑎𝑔𝑒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then we get the OLS estimator, which means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exogenous </a:t>
                </a:r>
              </a:p>
              <a:p>
                <a:r>
                  <a:rPr lang="en-US" dirty="0"/>
                  <a:t>Unbiasedness and Consistency of IV estimator</a:t>
                </a:r>
              </a:p>
              <a:p>
                <a:pPr lvl="1"/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 long as instrument exogeneity and instrument relevance hold</a:t>
                </a:r>
              </a:p>
              <a:p>
                <a:pPr lvl="1"/>
                <a:r>
                  <a:rPr lang="en-US" dirty="0"/>
                  <a:t>In small samples, IV estimator can be biased, </a:t>
                </a:r>
                <a:r>
                  <a:rPr lang="en-US" b="1" dirty="0"/>
                  <a:t>so larger samples are better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99BDAF-0F51-394F-1A7B-EA6BD0D729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14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6E4D2-27BA-273D-7009-91BA14C3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with IV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CD7F90-9D6C-3E19-4232-AA274DB664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Similar to OLS, an IV estimator has a homoskedasticity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asymptotic variance of the IV estimator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Where 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population 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the population 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the population correlation squared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The asymptotic variance of the IV estimator decreases as the sample size,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gets larger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CD7F90-9D6C-3E19-4232-AA274DB664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032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E999B-1076-B099-7ED4-79FF0D9E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with IV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757F6A-78AA-907C-9143-2FC8942634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asymptotic variance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compare the variance of the IV estimator to OLS estimator</a:t>
                </a:r>
              </a:p>
              <a:p>
                <a:pPr lvl="1"/>
                <a:r>
                  <a:rPr lang="en-US" dirty="0"/>
                  <a:t>Estimate a standard error</a:t>
                </a:r>
              </a:p>
              <a:p>
                <a:r>
                  <a:rPr lang="en-US" dirty="0"/>
                  <a:t>A consistent IV estimator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looks like OLS estimator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The asymptotic standard error of the IV estimator is the square root of the </a:t>
                </a:r>
                <a:r>
                  <a:rPr lang="en-US" i="1" dirty="0"/>
                  <a:t>estimated</a:t>
                </a:r>
                <a:r>
                  <a:rPr lang="en-US" dirty="0"/>
                  <a:t> asymptotic variance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757F6A-78AA-907C-9143-2FC894263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679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2468-CB68-AD88-58DE-7B448F54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with IV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D31D4-ACED-DF52-7C62-059954A7E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 is a difference between the variances of the OLS and IV estimators in the denominator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𝑂𝐿𝑆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variance of the IV estimator will always be greater than the OLS estimator (unless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Smaller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the larger the variance is inflated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D31D4-ACED-DF52-7C62-059954A7E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38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0D5D-5811-AD1E-9DFB-69498A08C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Variables as IVs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20C2E-5BF2-BCB5-9D34-23874FA36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can use binary variables as IV, as well. Angrist and Kruger (1991) want to estimate the returns to education</a:t>
            </a:r>
          </a:p>
          <a:p>
            <a:r>
              <a:rPr lang="en-US" dirty="0"/>
              <a:t>Education is confounded by ability, so they look for an instrument for additional years of education</a:t>
            </a:r>
          </a:p>
          <a:p>
            <a:r>
              <a:rPr lang="en-US" dirty="0"/>
              <a:t>Their IV was simple</a:t>
            </a:r>
          </a:p>
          <a:p>
            <a:r>
              <a:rPr lang="en-US" dirty="0"/>
              <a:t>Were you born after </a:t>
            </a:r>
            <a:br>
              <a:rPr lang="en-US" dirty="0"/>
            </a:br>
            <a:r>
              <a:rPr lang="en-US" dirty="0"/>
              <a:t>or before the cutoff </a:t>
            </a:r>
            <a:br>
              <a:rPr lang="en-US" dirty="0"/>
            </a:br>
            <a:r>
              <a:rPr lang="en-US" dirty="0"/>
              <a:t>for the school year</a:t>
            </a:r>
          </a:p>
          <a:p>
            <a:r>
              <a:rPr lang="en-US" dirty="0"/>
              <a:t>Those before the</a:t>
            </a:r>
            <a:br>
              <a:rPr lang="en-US" dirty="0"/>
            </a:br>
            <a:r>
              <a:rPr lang="en-US" dirty="0"/>
              <a:t>cutoff got more </a:t>
            </a:r>
            <a:br>
              <a:rPr lang="en-US" dirty="0"/>
            </a:br>
            <a:r>
              <a:rPr lang="en-US" dirty="0"/>
              <a:t>schooling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C9ACC-539B-CB1A-9234-EE452A2C2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437" y="3338649"/>
            <a:ext cx="7772400" cy="297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85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15B9D-F944-BC33-03EA-0A711C84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9D2C5-AD32-6F93-A757-CAB8D3686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Angrist and Krueger (1991) </a:t>
            </a:r>
            <a:br>
              <a:rPr lang="en-US" dirty="0"/>
            </a:br>
            <a:r>
              <a:rPr lang="en-US" dirty="0"/>
              <a:t>use birth quarter as an</a:t>
            </a:r>
            <a:br>
              <a:rPr lang="en-US" dirty="0"/>
            </a:br>
            <a:r>
              <a:rPr lang="en-US" dirty="0"/>
              <a:t>instrument for education</a:t>
            </a:r>
            <a:br>
              <a:rPr lang="en-US" dirty="0"/>
            </a:br>
            <a:r>
              <a:rPr lang="en-US" dirty="0"/>
              <a:t>in the first-stage</a:t>
            </a:r>
          </a:p>
          <a:p>
            <a:r>
              <a:rPr lang="en-US" dirty="0"/>
              <a:t>People right before the</a:t>
            </a:r>
            <a:br>
              <a:rPr lang="en-US" dirty="0"/>
            </a:br>
            <a:r>
              <a:rPr lang="en-US" dirty="0"/>
              <a:t>cutoff for education</a:t>
            </a:r>
            <a:br>
              <a:rPr lang="en-US" dirty="0"/>
            </a:br>
            <a:r>
              <a:rPr lang="en-US" dirty="0"/>
              <a:t>(December) would get</a:t>
            </a:r>
            <a:br>
              <a:rPr lang="en-US" dirty="0"/>
            </a:br>
            <a:r>
              <a:rPr lang="en-US" dirty="0"/>
              <a:t>more education than after</a:t>
            </a:r>
            <a:br>
              <a:rPr lang="en-US" dirty="0"/>
            </a:br>
            <a:r>
              <a:rPr lang="en-US" dirty="0"/>
              <a:t>the January cutoff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B791E-9785-1923-11CD-04262CCD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981" y="1289140"/>
            <a:ext cx="6199819" cy="488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23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7FF8-92E0-F6CD-9509-B7ECCB174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106A6-6D84-6AAE-995E-3E54F8A4F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Instrumental Variables</a:t>
            </a:r>
          </a:p>
          <a:p>
            <a:pPr lvl="1"/>
            <a:r>
              <a:rPr lang="en-US" dirty="0"/>
              <a:t>Motivation: Dealing with Endogeneity</a:t>
            </a:r>
          </a:p>
          <a:p>
            <a:pPr lvl="1"/>
            <a:r>
              <a:rPr lang="en-US" dirty="0"/>
              <a:t>Multivariate Regression Models</a:t>
            </a:r>
          </a:p>
          <a:p>
            <a:pPr lvl="1"/>
            <a:r>
              <a:rPr lang="en-US" dirty="0"/>
              <a:t>Two-Stage Least Squares (2SLS or TSLS)</a:t>
            </a:r>
          </a:p>
          <a:p>
            <a:pPr lvl="1"/>
            <a:r>
              <a:rPr lang="en-US" dirty="0"/>
              <a:t>For Classic Errors-in-Variables (CEV) Problem</a:t>
            </a:r>
          </a:p>
          <a:p>
            <a:pPr lvl="1"/>
            <a:r>
              <a:rPr lang="en-US" dirty="0"/>
              <a:t>Testing for Endogeneity and Overidentifying Restrictions</a:t>
            </a:r>
          </a:p>
          <a:p>
            <a:r>
              <a:rPr lang="en-US" dirty="0"/>
              <a:t>Stata Lab</a:t>
            </a:r>
          </a:p>
          <a:p>
            <a:pPr lvl="1"/>
            <a:r>
              <a:rPr lang="en-US" dirty="0"/>
              <a:t>Instrumental Variables </a:t>
            </a:r>
          </a:p>
          <a:p>
            <a:pPr lvl="1"/>
            <a:r>
              <a:rPr lang="en-US" dirty="0"/>
              <a:t>Reading and importing data into Stata</a:t>
            </a:r>
          </a:p>
          <a:p>
            <a:pPr lvl="1"/>
            <a:r>
              <a:rPr lang="en-US" dirty="0"/>
              <a:t>Saving and exporting data out of Stata</a:t>
            </a:r>
          </a:p>
          <a:p>
            <a:pPr lvl="1"/>
            <a:r>
              <a:rPr lang="en-US" dirty="0"/>
              <a:t>Data Cleaning</a:t>
            </a:r>
          </a:p>
          <a:p>
            <a:pPr lvl="1"/>
            <a:r>
              <a:rPr lang="en-US" dirty="0"/>
              <a:t>Log 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01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54BFB-B56C-E5A0-D2C0-0AC7CC77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DABF1-1C26-0B2A-0454-DDA5F75EA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Angrist and Krueger (1991)</a:t>
                </a:r>
                <a:br>
                  <a:rPr lang="en-US" dirty="0"/>
                </a:br>
                <a:r>
                  <a:rPr lang="en-US" dirty="0"/>
                  <a:t>use the reduced-form to</a:t>
                </a:r>
                <a:br>
                  <a:rPr lang="en-US" dirty="0"/>
                </a:br>
                <a:r>
                  <a:rPr lang="en-US" dirty="0"/>
                  <a:t>see the relationship </a:t>
                </a:r>
                <a:br>
                  <a:rPr lang="en-US" dirty="0"/>
                </a:br>
                <a:r>
                  <a:rPr lang="en-US" dirty="0"/>
                  <a:t>between quarter of birth</a:t>
                </a:r>
                <a:br>
                  <a:rPr lang="en-US" dirty="0"/>
                </a:br>
                <a:r>
                  <a:rPr lang="en-US" dirty="0"/>
                  <a:t>and logged weekly</a:t>
                </a:r>
                <a:br>
                  <a:rPr lang="en-US" dirty="0"/>
                </a:br>
                <a:r>
                  <a:rPr lang="en-US" dirty="0"/>
                  <a:t>earnings</a:t>
                </a:r>
              </a:p>
              <a:p>
                <a:r>
                  <a:rPr lang="en-US" dirty="0"/>
                  <a:t>Remember a reduced</a:t>
                </a:r>
                <a:br>
                  <a:rPr lang="en-US" dirty="0"/>
                </a:br>
                <a:r>
                  <a:rPr lang="en-US" dirty="0"/>
                  <a:t>form equation looks at the</a:t>
                </a:r>
                <a:br>
                  <a:rPr lang="en-US" dirty="0"/>
                </a:br>
                <a:r>
                  <a:rPr lang="en-US" dirty="0"/>
                  <a:t>impact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instead </a:t>
                </a:r>
                <a:br>
                  <a:rPr lang="en-US" dirty="0"/>
                </a:b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DABF1-1C26-0B2A-0454-DDA5F75EA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7E0E80E-B97D-7242-E793-51119631B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860" y="1359280"/>
            <a:ext cx="6372996" cy="495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41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FC69-EE09-5B70-C402-3A7EA6F1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IV with a Poor Instrument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good instrument will be unbiased and consistent, but will have larger standard errors</a:t>
                </a:r>
              </a:p>
              <a:p>
                <a:r>
                  <a:rPr lang="en-US" b="1" dirty="0"/>
                  <a:t>Weak or poor instruments can cause additional problems</a:t>
                </a:r>
              </a:p>
              <a:p>
                <a:pPr lvl="1"/>
                <a:r>
                  <a:rPr lang="en-US" dirty="0"/>
                  <a:t>A poor instrument are instruments that are only slightly correlated with the relevant endogenous variable(s)</a:t>
                </a:r>
              </a:p>
              <a:p>
                <a:pPr lvl="1"/>
                <a:r>
                  <a:rPr lang="en-US" dirty="0"/>
                  <a:t>Or, possible correlated with the error term</a:t>
                </a:r>
              </a:p>
              <a:p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Asymptotically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are the standard deviations in the population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4880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FC69-EE09-5B70-C402-3A7EA6F1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IV with a Poor Instrument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weak or weak instrument relevance</a:t>
                </a:r>
              </a:p>
              <a:p>
                <a:pPr lvl="1"/>
                <a:r>
                  <a:rPr lang="en-US" b="1" dirty="0"/>
                  <a:t>The IV estimator becomes inconsistent and potentially worse than OLS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𝐶𝑜𝑟𝑟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𝐶𝑜𝑟𝑟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𝑂𝐿𝑆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is small then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can be inflated </a:t>
                </a:r>
              </a:p>
              <a:p>
                <a:pPr lvl="1"/>
                <a:r>
                  <a:rPr lang="en-US" dirty="0"/>
                  <a:t>Example: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must be less than 1/5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before the IV estimator has less asymptotic bias than OLS</a:t>
                </a:r>
              </a:p>
              <a:p>
                <a:pPr lvl="1"/>
                <a:r>
                  <a:rPr lang="en-US" dirty="0"/>
                  <a:t>Note: it is hard to know which estimator has worse asymptotic bias, because we rarely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have a poor instrument, our bias can be worse than the OLS estimator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017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70126-1124-BEEE-31B7-7100B2B0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IV with a Poor Instrument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B170BB-2638-45D6-A6EC-8A785FD681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use a Rule of Thumb for our first-stage</a:t>
                </a:r>
              </a:p>
              <a:p>
                <a:pPr lvl="1"/>
                <a:r>
                  <a:rPr lang="en-US" dirty="0"/>
                  <a:t>While the instrument relevance assumption says that the coefficient of the instrument cannot be zero, it still may not be a good instrument</a:t>
                </a:r>
              </a:p>
              <a:p>
                <a:pPr lvl="1"/>
                <a:r>
                  <a:rPr lang="en-US" dirty="0"/>
                  <a:t>After we run our first-stage reduced form equation, we can use an F-test to see the relevance of the instrument</a:t>
                </a:r>
              </a:p>
              <a:p>
                <a:pPr lvl="1"/>
                <a:r>
                  <a:rPr lang="en-US" b="1" dirty="0"/>
                  <a:t>An F-stat &gt; 15 is a good rule of thumb for instrument relevance</a:t>
                </a:r>
              </a:p>
              <a:p>
                <a:pPr lvl="1"/>
                <a:r>
                  <a:rPr lang="en-US" dirty="0"/>
                  <a:t>We’ll test this in our Stata examples</a:t>
                </a:r>
              </a:p>
              <a:p>
                <a:r>
                  <a:rPr lang="en-US" dirty="0"/>
                  <a:t>Instrument Relevance does not mean instrument exogeneity</a:t>
                </a:r>
              </a:p>
              <a:p>
                <a:pPr lvl="1"/>
                <a:r>
                  <a:rPr lang="en-US" dirty="0"/>
                  <a:t>Just because our instrument is relevant doesn’t 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B170BB-2638-45D6-A6EC-8A785FD681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851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265F7-0C40-6848-DA90-3EFDDEA6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R-Squared after IV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05858-D3AA-1850-7405-1EDEBB89E6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of an IV estimator can be negative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𝑆𝑆𝑅</m:t>
                    </m:r>
                  </m:oMath>
                </a14:m>
                <a:r>
                  <a:rPr lang="en-US" dirty="0"/>
                  <a:t> is the sum of squares IV residuals,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en-US" dirty="0"/>
                  <a:t> is the total sum of squares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sub>
                    </m:sSub>
                  </m:oMath>
                </a14:m>
                <a:r>
                  <a:rPr lang="en-US" dirty="0"/>
                  <a:t> may be larger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can be negative</a:t>
                </a:r>
              </a:p>
              <a:p>
                <a:pPr lvl="1"/>
                <a:r>
                  <a:rPr lang="en-US" dirty="0"/>
                  <a:t>Doesn’t hurt to report it, but it does not mean much</a:t>
                </a:r>
              </a:p>
              <a:p>
                <a:pPr lvl="1"/>
                <a:r>
                  <a:rPr lang="en-US" dirty="0"/>
                  <a:t>We cannot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to compute F-statistics like the OLS estimator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05858-D3AA-1850-7405-1EDEBB89E6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885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CCEAB-9C60-6D6C-A78C-150DA337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Multivariate Regressions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2D019-5160-D6A0-788E-C71311A74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14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C9768-7C47-BC9C-A2E3-47B7B332A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B0E35-33E2-5C75-DDA8-EF17A93708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extend our IV estimator to a multivariate regression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Structural Model </a:t>
                </a:r>
              </a:p>
              <a:p>
                <a:pPr lvl="1"/>
                <a:r>
                  <a:rPr lang="en-US" b="1" dirty="0"/>
                  <a:t>An equation derived from economic theory or economic reasoning – looking at a causal relationship from theory</a:t>
                </a:r>
                <a:endParaRPr lang="bg-BG" b="1" dirty="0"/>
              </a:p>
              <a:p>
                <a:pPr lvl="1"/>
                <a:r>
                  <a:rPr lang="en-US" dirty="0"/>
                  <a:t>Implementing a structural model in econometric analysis may be biased by endogeneity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Reduced Form Model</a:t>
                </a:r>
              </a:p>
              <a:p>
                <a:pPr lvl="1"/>
                <a:r>
                  <a:rPr lang="en-US" b="1" dirty="0"/>
                  <a:t>A linear equation where an endogenous variable is a function of exogenous variables and unobserved errors</a:t>
                </a:r>
              </a:p>
              <a:p>
                <a:pPr lvl="1"/>
                <a:r>
                  <a:rPr lang="en-US" dirty="0"/>
                  <a:t>Sometimes we may want to see the direct impact of the IV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through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B0E35-33E2-5C75-DDA8-EF17A93708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1829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D57-0678-F667-6415-0D144324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we will use new notation for </a:t>
                </a:r>
                <a:r>
                  <a:rPr lang="en-US" b="1" dirty="0"/>
                  <a:t>exogenous</a:t>
                </a:r>
                <a:r>
                  <a:rPr lang="en-US" dirty="0"/>
                  <a:t> and </a:t>
                </a:r>
                <a:r>
                  <a:rPr lang="en-US" b="1" dirty="0"/>
                  <a:t>endogenous</a:t>
                </a:r>
                <a:r>
                  <a:rPr lang="en-US" dirty="0"/>
                  <a:t>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will be our endogenous explanatory variable that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be our exogenous explanatory variable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don’t know why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endogenous, but we can think it is an omitted variable confounder that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Example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suspect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</m:oMath>
                </a14:m>
                <a:r>
                  <a:rPr lang="en-US" dirty="0"/>
                  <a:t> is correlated with the omitted confounder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Let’s say we have an instrument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We cannot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already appears in our structural model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67" b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325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D57-0678-F667-6415-0D144324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0511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Obtain estimators from Method of Moments (First Order Conditions) gets us our IV estimators </a:t>
                </a:r>
              </a:p>
              <a:p>
                <a:pPr lvl="1"/>
                <a:r>
                  <a:rPr lang="en-US" dirty="0"/>
                  <a:t>Method of moments estimators are estimators obtained by using sample analogs of population moments </a:t>
                </a:r>
              </a:p>
              <a:p>
                <a:r>
                  <a:rPr lang="en-US" dirty="0"/>
                  <a:t>We have three unknown parameters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sample data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have three known equations: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exogenous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our first order conditions are OLS estimators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05111"/>
              </a:xfrm>
              <a:blipFill>
                <a:blip r:embed="rId2"/>
                <a:stretch>
                  <a:fillRect l="-965" t="-2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6726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D57-0678-F667-6415-0D144324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62211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Reduced Form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We can rewrite our structural equation in a linear relationship of exogenous variables with our exogenous IV</a:t>
                </a:r>
              </a:p>
              <a:p>
                <a:pPr lvl="1"/>
                <a:r>
                  <a:rPr lang="en-US" dirty="0"/>
                  <a:t>Reduced Form equations come from simultaneous equation models which we will cover soon</a:t>
                </a:r>
              </a:p>
              <a:p>
                <a:r>
                  <a:rPr lang="en-US" dirty="0"/>
                  <a:t>Our assumptions are the same: </a:t>
                </a:r>
              </a:p>
              <a:p>
                <a:r>
                  <a:rPr lang="en-US" b="0" dirty="0"/>
                  <a:t>Strict Exogeneity: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Cannot be directly tested; use economic theory or economic reasoning</a:t>
                </a:r>
                <a:endParaRPr lang="en-US" b="0" dirty="0"/>
              </a:p>
              <a:p>
                <a:r>
                  <a:rPr lang="en-US" b="0" dirty="0"/>
                  <a:t>Instrument Revelance: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Even after controlling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correlated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62211"/>
              </a:xfrm>
              <a:blipFill>
                <a:blip r:embed="rId2"/>
                <a:stretch>
                  <a:fillRect l="-1043" t="-2046" r="-1275" b="-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3851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05448-D0F8-161E-B8F3-7D648BCA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Endogeneity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3FBED-6A61-00B7-950F-9A9D22B9F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53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5FE22-8126-4566-9EE4-18F3E4A6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01892-3011-A97E-84F3-CC9151EE3D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can add more exogenous explanatory variables</a:t>
                </a:r>
              </a:p>
              <a:p>
                <a:r>
                  <a:rPr lang="en-US" dirty="0"/>
                  <a:t>Our 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Using our IV,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and the Method of Moments (last one we saw was k=2), we can get a reduced form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a valid IV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statistical inference, we assume homoskedasticity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01892-3011-A97E-84F3-CC9151EE3D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499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4B21-CC41-5440-E75D-FD6E9B4F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 (2SLS)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11904-B382-DBF1-C926-B9E5F806B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97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Two-Stage Least Squares (2SLS) Estimator</a:t>
                </a:r>
              </a:p>
              <a:p>
                <a:pPr lvl="1"/>
                <a:r>
                  <a:rPr lang="en-US" dirty="0"/>
                  <a:t>An instrumental variables estimator where the IV for an endogenous explanatory variable is obtained as the fitted value from regression the endogenous explanatory variable on all exogenous explanatory variables</a:t>
                </a:r>
              </a:p>
              <a:p>
                <a:pPr lvl="1"/>
                <a:r>
                  <a:rPr lang="en-US" b="1" dirty="0"/>
                  <a:t>2SLS is a type of IV estimator </a:t>
                </a:r>
              </a:p>
              <a:p>
                <a:r>
                  <a:rPr lang="en-US" dirty="0"/>
                  <a:t>Difference with prior discussion of IV</a:t>
                </a:r>
              </a:p>
              <a:p>
                <a:pPr lvl="1"/>
                <a:r>
                  <a:rPr lang="en-US" dirty="0"/>
                  <a:t>Before we only had one IV,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for one endogenous explanatory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that was excluded from the structural equation and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What happens if we have more than one IV estimators?</a:t>
                </a:r>
              </a:p>
              <a:p>
                <a:pPr lvl="1"/>
                <a:r>
                  <a:rPr lang="en-US" dirty="0"/>
                  <a:t>It is not very efficient to use two different IV estimators</a:t>
                </a:r>
              </a:p>
              <a:p>
                <a:pPr lvl="1"/>
                <a:r>
                  <a:rPr lang="en-US" dirty="0"/>
                  <a:t>This is where 2SLS helps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388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Let’s say we have a 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two IVs,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which not included in the structural model and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It is inefficient to estimate two different IV estimators</a:t>
                </a:r>
              </a:p>
              <a:p>
                <a:pPr lvl="1"/>
                <a:r>
                  <a:rPr lang="en-US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“orthogonal” </a:t>
                </a:r>
              </a:p>
              <a:p>
                <a:pPr lvl="1"/>
                <a:r>
                  <a:rPr lang="en-US" dirty="0"/>
                  <a:t>You may see “orthogonal” in the literature and it means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Any linear combination of exogenous variables,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is a valid IV estimator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406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43755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 first-stage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best IV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will be a linear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called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from our two IVs,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exogenous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We want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b="1" dirty="0"/>
                  <a:t>, since it is the part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that is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dirty="0"/>
                  <a:t>The first-stage assumptions are </a:t>
                </a:r>
              </a:p>
              <a:p>
                <a:pPr lvl="1"/>
                <a:r>
                  <a:rPr lang="en-US" b="1" dirty="0"/>
                  <a:t>Instrument Relevance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population model is linear in parameters; we have a random sample; no perfect multicollinearity; exogenous instrumental variables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We can test instrument relevance with an F-statistic,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Remember our rule of thumb: F-stat &gt; 15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43755" cy="5032375"/>
              </a:xfrm>
              <a:blipFill>
                <a:blip r:embed="rId2"/>
                <a:stretch>
                  <a:fillRect l="-833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4208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obtain the 2SLS estimator in two stages</a:t>
                </a:r>
              </a:p>
              <a:p>
                <a:r>
                  <a:rPr lang="en-US" dirty="0"/>
                  <a:t>First Stage</a:t>
                </a:r>
              </a:p>
              <a:p>
                <a:pPr lvl="1"/>
                <a:r>
                  <a:rPr lang="en-US" dirty="0"/>
                  <a:t>We can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for each observation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with OLS to get fitted values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Second Stage</a:t>
                </a:r>
              </a:p>
              <a:p>
                <a:pPr lvl="1"/>
                <a:r>
                  <a:rPr lang="en-US" dirty="0"/>
                  <a:t>Once we have our fitted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we can use the fitted values in place of endogenous explanatory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Interpretation: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estimated version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uncorrelated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2SLS estimator purges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of its correlation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695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 2SLS,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estimated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Key: 2SLS purges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of its correlation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is similar to what we saw in IV estimation in Multivariate Regression</a:t>
                </a:r>
              </a:p>
              <a:p>
                <a:pPr lvl="1"/>
                <a:r>
                  <a:rPr lang="en-US" dirty="0"/>
                  <a:t>When there is only one endogenous variable, we use 2SLS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Adding more exogenous variables changes very little</a:t>
                </a:r>
              </a:p>
              <a:p>
                <a:r>
                  <a:rPr lang="en-US" dirty="0"/>
                  <a:t>Note: we also need the homoskedasticity assumption for 2SLS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909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C79B1-8690-DD23-9522-455AD38E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 and 2SLS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Standard errors are larger in 2SLS compared to OLS estimator</a:t>
                </a:r>
              </a:p>
              <a:p>
                <a:r>
                  <a:rPr lang="en-US" dirty="0"/>
                  <a:t>Multicollinearity can make this problem worse in 2SLS estimator</a:t>
                </a:r>
              </a:p>
              <a:p>
                <a:r>
                  <a:rPr lang="en-US" dirty="0"/>
                  <a:t>Let’s look at the asymptotic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→∞)</m:t>
                    </m:r>
                  </m:oMath>
                </a14:m>
                <a:r>
                  <a:rPr lang="en-US" dirty="0"/>
                  <a:t> variance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𝑆𝐿𝑆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acc>
                  </m:oMath>
                </a14:m>
                <a:r>
                  <a:rPr lang="en-US" dirty="0"/>
                  <a:t> is the Total sum of squares (variation)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in the first-stage regression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dirty="0"/>
                  <a:t> is the R-squared from the first-stage regression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947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C79B1-8690-DD23-9522-455AD38E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 and 2SLS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 are two reasons why 2SLS estimator has larger variance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has less variation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by construction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just the explained sum of squares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total sum of squares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is usually greater than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This is our multicollinearity problem</a:t>
                </a:r>
              </a:p>
              <a:p>
                <a:pPr lvl="1"/>
                <a:r>
                  <a:rPr lang="en-US" dirty="0"/>
                  <a:t>A larger sample size (power) can help reduce this issue (similar to OLS)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371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52B0-7AAF-5870-B6CF-39C2D027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Endogenous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What happens if we have more than one endogenous explanatory variable in our structural model?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are endogenous explanatory variables</a:t>
                </a:r>
              </a:p>
              <a:p>
                <a:endParaRPr lang="en-US" dirty="0"/>
              </a:p>
              <a:p>
                <a:r>
                  <a:rPr lang="en-US" dirty="0"/>
                  <a:t>Order Condition for Identification</a:t>
                </a:r>
              </a:p>
              <a:p>
                <a:pPr lvl="1"/>
                <a:r>
                  <a:rPr lang="en-US" b="1" dirty="0"/>
                  <a:t>(Key) Rank Condition: We need at least as many excluded explanatory variables as there are included endogenous variables </a:t>
                </a:r>
              </a:p>
              <a:p>
                <a:pPr lvl="1"/>
                <a:r>
                  <a:rPr lang="en-US" dirty="0"/>
                  <a:t>We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for both reduced-form equations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only have one explanatory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then will identification fail</a:t>
                </a:r>
              </a:p>
              <a:p>
                <a:pPr lvl="1"/>
                <a:r>
                  <a:rPr lang="en-US" dirty="0"/>
                  <a:t>Even with two exogenous variables, identification can fail in many ways to be covered at another time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895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6850-3D6B-C7E6-10C8-1E8AB1BC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DF1EC-128A-7E66-5F93-626C4652F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Endogeneity is a problem across different econometric analysis</a:t>
            </a:r>
          </a:p>
          <a:p>
            <a:pPr lvl="1"/>
            <a:r>
              <a:rPr lang="en-US" dirty="0"/>
              <a:t>Omitted Variables</a:t>
            </a:r>
          </a:p>
          <a:p>
            <a:pPr lvl="1"/>
            <a:r>
              <a:rPr lang="en-US" dirty="0"/>
              <a:t>Measurement error or classic error-in-variables</a:t>
            </a:r>
          </a:p>
          <a:p>
            <a:pPr lvl="1"/>
            <a:r>
              <a:rPr lang="en-US" dirty="0"/>
              <a:t>Simultaneity bias</a:t>
            </a:r>
          </a:p>
          <a:p>
            <a:r>
              <a:rPr lang="en-US" dirty="0"/>
              <a:t>Instrumental Variable (IV) is a possible identification strategy</a:t>
            </a:r>
          </a:p>
          <a:p>
            <a:pPr lvl="1"/>
            <a:r>
              <a:rPr lang="en-US" b="1" dirty="0"/>
              <a:t>Key: An identification strategy is a research design to deal with observed and unobserved confounding variables in observational data</a:t>
            </a:r>
          </a:p>
          <a:p>
            <a:pPr lvl="1"/>
            <a:r>
              <a:rPr lang="en-US" dirty="0"/>
              <a:t>IV is a potential identification strategy to deal with endogeneity</a:t>
            </a:r>
          </a:p>
          <a:p>
            <a:r>
              <a:rPr lang="en-US" dirty="0"/>
              <a:t>IV does have drawback</a:t>
            </a:r>
          </a:p>
          <a:p>
            <a:pPr lvl="1"/>
            <a:r>
              <a:rPr lang="en-US" dirty="0"/>
              <a:t>Lots of assumptions</a:t>
            </a:r>
          </a:p>
          <a:p>
            <a:pPr lvl="1"/>
            <a:r>
              <a:rPr lang="en-US" dirty="0"/>
              <a:t>Larger standard errors than OLS estimator</a:t>
            </a:r>
          </a:p>
        </p:txBody>
      </p:sp>
    </p:spTree>
    <p:extLst>
      <p:ext uri="{BB962C8B-B14F-4D97-AF65-F5344CB8AC3E}">
        <p14:creationId xmlns:p14="http://schemas.microsoft.com/office/powerpoint/2010/main" val="1033427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52B0-7AAF-5870-B6CF-39C2D027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Multiple Hypotheses with 2SLS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cannot use a standard F-statistic with 2SLS</a:t>
                </a:r>
              </a:p>
              <a:p>
                <a:pPr lvl="1"/>
                <a:r>
                  <a:rPr lang="en-US" dirty="0"/>
                  <a:t>Given that R-squared can be negative, using an F-statistic is not the appropriate way to test joint hypotheses</a:t>
                </a:r>
              </a:p>
              <a:p>
                <a:pPr lvl="1"/>
                <a:r>
                  <a:rPr lang="en-US" dirty="0"/>
                  <a:t>There is no guarantee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𝑈𝑅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are tests in Stata to approximate a F-statistic in an F distribution 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F-statistics are the way to test instrument relevance from the </a:t>
                </a:r>
                <a:r>
                  <a:rPr lang="en-US" b="1" dirty="0"/>
                  <a:t>first stage not second stage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7450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0DC48-FC7D-9C26-C269-CB3DC477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40870-C982-5F49-0033-ADB1DC724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09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4812-B115-FF1F-6F91-5D46EE77F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IV can also solve endogeneity problems from Classic Error-in-Variable bias from measurement error</a:t>
            </a:r>
          </a:p>
          <a:p>
            <a:pPr lvl="1"/>
            <a:r>
              <a:rPr lang="en-US" dirty="0"/>
              <a:t>Endogeneity from Classic Error in Variables (CEV) can bias our estimates of the population parameters using the OLS estimator</a:t>
            </a:r>
          </a:p>
          <a:p>
            <a:r>
              <a:rPr lang="en-US" dirty="0"/>
              <a:t>Measurement Error</a:t>
            </a:r>
          </a:p>
          <a:p>
            <a:pPr lvl="1"/>
            <a:r>
              <a:rPr lang="en-US" dirty="0"/>
              <a:t>Sometimes we cannot collect or imperfect collect data on the variable of interest that affects economic behavior</a:t>
            </a:r>
          </a:p>
          <a:p>
            <a:pPr lvl="1"/>
            <a:r>
              <a:rPr lang="en-US" dirty="0"/>
              <a:t>And, our recorded measures of a quantifiable measure may contain errors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740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Our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not observed,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observed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Bias in the OLS estimator comes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being correlated with the composite error term under the classic error-in-variables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be biased toward 0 due to attenuation bias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9414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use IV estimator to solve the measurement error problem in certain situations</a:t>
                </a:r>
              </a:p>
              <a:p>
                <a:pPr lvl="1"/>
                <a:r>
                  <a:rPr lang="en-US" dirty="0"/>
                  <a:t>We assume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uncorrelated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an IV estimator,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We need instrument relevance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instrument exogeneity for </a:t>
                </a:r>
                <a:r>
                  <a:rPr lang="en-US" b="1" dirty="0"/>
                  <a:t>both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123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instrument,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can be a second measurement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the mismeasurement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Key: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mismeasure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b="1" dirty="0"/>
                  <a:t>, but their measurement errors are uncorrelated</a:t>
                </a:r>
              </a:p>
              <a:p>
                <a:r>
                  <a:rPr lang="en-US" dirty="0"/>
                  <a:t>Instrument relevance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correlated through their dependence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216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4812-B115-FF1F-6F91-5D46EE77F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measures for an explanatory variable can be </a:t>
            </a:r>
            <a:r>
              <a:rPr lang="en-US" b="1" dirty="0"/>
              <a:t>rare</a:t>
            </a:r>
          </a:p>
          <a:p>
            <a:pPr lvl="1"/>
            <a:r>
              <a:rPr lang="en-US" dirty="0" err="1"/>
              <a:t>Ashenfelter</a:t>
            </a:r>
            <a:r>
              <a:rPr lang="en-US" dirty="0"/>
              <a:t> and Krueger (1994) looked at twins to assess returns to education, and each twin was asked about level of education</a:t>
            </a:r>
          </a:p>
          <a:p>
            <a:pPr lvl="1"/>
            <a:r>
              <a:rPr lang="en-US" dirty="0"/>
              <a:t>Self-reported education and reported education from twin</a:t>
            </a:r>
          </a:p>
          <a:p>
            <a:r>
              <a:rPr lang="en-US" dirty="0"/>
              <a:t>An alternative is to use other exogenous variables as IVs for mismeasured variables</a:t>
            </a:r>
          </a:p>
          <a:p>
            <a:pPr lvl="1"/>
            <a:r>
              <a:rPr lang="en-US" dirty="0"/>
              <a:t>We could use father’s education and mother’s education as IVs for education if education is mismeasured</a:t>
            </a:r>
          </a:p>
        </p:txBody>
      </p:sp>
    </p:spTree>
    <p:extLst>
      <p:ext uri="{BB962C8B-B14F-4D97-AF65-F5344CB8AC3E}">
        <p14:creationId xmlns:p14="http://schemas.microsoft.com/office/powerpoint/2010/main" val="1948016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Omitted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our returns to education model,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use an alternative that works when IQ does not satisfy assumptions to estimate ability</a:t>
                </a:r>
              </a:p>
              <a:p>
                <a:r>
                  <a:rPr lang="en-US" dirty="0"/>
                  <a:t>If we have two sets of test scores, we can use it as IVs for ability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correlated with ability but not earnings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does not satisfy proxy variable assumptions</a:t>
                </a:r>
              </a:p>
              <a:p>
                <a:pPr lvl="1"/>
                <a:r>
                  <a:rPr lang="en-US" b="1" dirty="0"/>
                  <a:t>We can use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𝒕𝒆𝒔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as an IV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𝒕𝒆𝒔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𝑪𝒐𝒗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79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EA6D-72EE-94BC-E49F-D2275D8D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2SLS with Heteroskedasticity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3B91B-6BFE-5AAF-064E-0E0ABC5B4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4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00EC3-31A5-0E05-3731-3A4C754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2SLS with Heteroskedasticity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FF5151-FBC2-8ED2-256A-2C58645C9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 of our assumptions with the 2SLS estimator is homoskedasticity, where the variance of the error term is constant along the diagonal  of the variance-covariance matrix</a:t>
                </a:r>
              </a:p>
              <a:p>
                <a:r>
                  <a:rPr lang="en-US" dirty="0"/>
                  <a:t>We can test for heteroskedasticity with an analog to the Breusch-Pagan test</a:t>
                </a:r>
              </a:p>
              <a:p>
                <a:pPr lvl="1"/>
                <a:r>
                  <a:rPr lang="en-US" dirty="0"/>
                  <a:t>An asymptotically valid statistic is the usual F-statistic for joint significance in a regression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use heteroskedasticity-robust standard errors with Stata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FF5151-FBC2-8ED2-256A-2C58645C9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639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6A591-D197-36BF-A0D0-0D6C379C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B5515-3A16-B8A1-AD51-FA8DF9398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Endogeneity will confound and bias our OLS estimator</a:t>
            </a:r>
          </a:p>
          <a:p>
            <a:pPr lvl="1"/>
            <a:r>
              <a:rPr lang="en-US" dirty="0"/>
              <a:t>We can ignore it and have biased and inconsistent OLS estimators</a:t>
            </a:r>
          </a:p>
          <a:p>
            <a:pPr lvl="1"/>
            <a:r>
              <a:rPr lang="en-US" dirty="0"/>
              <a:t>We can try a proxy variable for omitted variables, </a:t>
            </a:r>
          </a:p>
          <a:p>
            <a:pPr lvl="2"/>
            <a:r>
              <a:rPr lang="en-US" dirty="0"/>
              <a:t>This has problems if our proxy variables are correlated with other explanatory variables</a:t>
            </a:r>
          </a:p>
          <a:p>
            <a:pPr lvl="1"/>
            <a:r>
              <a:rPr lang="en-US" dirty="0"/>
              <a:t>We can use fixed effects if we have panel data and our omitted variables are time-invariant (don’t change), </a:t>
            </a:r>
          </a:p>
          <a:p>
            <a:pPr lvl="2"/>
            <a:r>
              <a:rPr lang="en-US" dirty="0"/>
              <a:t>This does not resolve time-varying omitted variables</a:t>
            </a:r>
          </a:p>
          <a:p>
            <a:r>
              <a:rPr lang="en-US" dirty="0"/>
              <a:t>Instrumental Variables (IV) can resolve some cases of endogeneity </a:t>
            </a:r>
          </a:p>
          <a:p>
            <a:pPr lvl="1"/>
            <a:r>
              <a:rPr lang="en-US" dirty="0"/>
              <a:t>If we have a good instrument</a:t>
            </a:r>
          </a:p>
          <a:p>
            <a:pPr lvl="1"/>
            <a:r>
              <a:rPr lang="en-US" dirty="0"/>
              <a:t>If our IV assumptions hold</a:t>
            </a:r>
          </a:p>
        </p:txBody>
      </p:sp>
    </p:spTree>
    <p:extLst>
      <p:ext uri="{BB962C8B-B14F-4D97-AF65-F5344CB8AC3E}">
        <p14:creationId xmlns:p14="http://schemas.microsoft.com/office/powerpoint/2010/main" val="16339749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6E87F-7AF2-6806-2960-D994A13EE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Endogeneity and Overidentifying Restrictions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8DE3F-33C5-CB96-3AF0-64316001F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286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89AC-0C68-DDF2-70C2-53765D963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OLS is more efficient than 2SLS, so we may want to test for endogeneity</a:t>
                </a:r>
              </a:p>
              <a:p>
                <a:pPr lvl="1"/>
                <a:r>
                  <a:rPr lang="en-US" dirty="0"/>
                  <a:t>Hausman (1978) suggests directly comparing the OLS and 2SLS estimates and determine whether the differences are statistically significant</a:t>
                </a:r>
              </a:p>
              <a:p>
                <a:r>
                  <a:rPr lang="en-US" dirty="0"/>
                  <a:t>If 2SLS and OLS estimates differ significantly,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our endogenous explanatory variable of interest, must be endogenous </a:t>
                </a:r>
              </a:p>
              <a:p>
                <a:pPr lvl="1"/>
                <a:r>
                  <a:rPr lang="en-US" dirty="0"/>
                  <a:t>Assuming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Start with the structural model with endogenous explanatory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have two exogenous excluded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and potentially endogenous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9222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89AC-0C68-DDF2-70C2-53765D963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291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Next, estimate the reduced-form equation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(first-stage)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Then, take the estimated reduced-form error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regress it in the OLS estimator</a:t>
                </a:r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r>
                  <a:rPr lang="en-US" b="0" dirty="0"/>
                  <a:t> using robust errors</a:t>
                </a:r>
              </a:p>
              <a:p>
                <a:r>
                  <a:rPr lang="en-US" b="0" dirty="0"/>
                  <a:t>Finally,</a:t>
                </a:r>
              </a:p>
              <a:p>
                <a:pPr lvl="1"/>
                <a:r>
                  <a:rPr lang="en-US" dirty="0"/>
                  <a:t>Check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using a t-statistic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if any only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reject the null hypothesis,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endogenous,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suspected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not endogenous, we should estimate by OLS</a:t>
                </a:r>
              </a:p>
              <a:p>
                <a:pPr lvl="1"/>
                <a:r>
                  <a:rPr lang="en-US" dirty="0"/>
                  <a:t>This can be extended to multiple endogenous explanatory variables as well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29176"/>
              </a:xfrm>
              <a:blipFill>
                <a:blip r:embed="rId2"/>
                <a:stretch>
                  <a:fillRect l="-965" t="-2356" r="-965" b="-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3217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41A69-C9FD-AF4A-0BC6-3413AFD3B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Overidentification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3C895E-6373-271F-59BD-AE494AEACF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49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Overidentifying restrictions </a:t>
                </a:r>
              </a:p>
              <a:p>
                <a:pPr lvl="1"/>
                <a:r>
                  <a:rPr lang="en-US" dirty="0"/>
                  <a:t>Comparing different IV estimates of the same parameter when we have more than IVs than endogenous explanatory variables</a:t>
                </a:r>
              </a:p>
              <a:p>
                <a:pPr lvl="1"/>
                <a:r>
                  <a:rPr lang="en-US" dirty="0"/>
                  <a:t>When we have overidentification restrictions, we can test to see if some IVs are correlated with the structural error term</a:t>
                </a:r>
              </a:p>
              <a:p>
                <a:r>
                  <a:rPr lang="en-US" dirty="0"/>
                  <a:t>In general, </a:t>
                </a:r>
              </a:p>
              <a:p>
                <a:pPr lvl="1"/>
                <a:r>
                  <a:rPr lang="en-US" dirty="0"/>
                  <a:t>When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overidentification restrictions 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𝑖𝑛𝑠𝑡𝑟𝑢𝑚𝑒𝑛𝑡𝑠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𝑒𝑛𝑑𝑜𝑔𝑒𝑛𝑜𝑢𝑠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𝑣𝑎𝑟𝑠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Hausman (1978) proposes a test for IVs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are valid IVs then estimating two different IV estimated parameters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then they should consistently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only differ by the sampling error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significantly different,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or both fail the exogeneity assumption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3C895E-6373-271F-59BD-AE494AEACF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49248"/>
              </a:xfrm>
              <a:blipFill>
                <a:blip r:embed="rId2"/>
                <a:stretch>
                  <a:fillRect l="-965" t="-2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7566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25D45-9D72-64BA-7FFF-8B1CA238C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Overidentification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16A84-7A6E-85DC-B221-B7EAE9892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may be similar enough even though they both fail the instrument exogeneity assumption – such that you reject the null hypothesis but both are contaminated with bias and are inconsistent</a:t>
                </a:r>
              </a:p>
              <a:p>
                <a:pPr lvl="1"/>
                <a:r>
                  <a:rPr lang="en-US" dirty="0"/>
                  <a:t>We may fail to reject the null hypothesis, even though both IV seem practically different</a:t>
                </a:r>
              </a:p>
              <a:p>
                <a:r>
                  <a:rPr lang="en-US" dirty="0"/>
                  <a:t>Most of the time, it is hard to find even one good instrument that satisfies the instrument relevance and instrument exogeneity assumptions</a:t>
                </a:r>
              </a:p>
              <a:p>
                <a:r>
                  <a:rPr lang="en-US" dirty="0"/>
                  <a:t>Another reason to use a sensitivity analysis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16A84-7A6E-85DC-B221-B7EAE9892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197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E64F-01D6-93EB-99F1-3CDA461D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Overidentification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455CA6-5788-961B-E995-7D5300B2A4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Testing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, comparing several IV estimates becomes cumbersome, so we use 2SLS residuals to calculate a test statistic</a:t>
                </a:r>
              </a:p>
              <a:p>
                <a:r>
                  <a:rPr lang="en-US" dirty="0"/>
                  <a:t>First, </a:t>
                </a:r>
              </a:p>
              <a:p>
                <a:pPr lvl="1"/>
                <a:r>
                  <a:rPr lang="en-US" dirty="0"/>
                  <a:t>Estimate the structural equation by 2SLS and obtain 2SLS residuals,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Second, </a:t>
                </a:r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on all exogenous variables</a:t>
                </a:r>
              </a:p>
              <a:p>
                <a:pPr lvl="1"/>
                <a:r>
                  <a:rPr lang="en-US" dirty="0"/>
                  <a:t>Obtain, the R-squared,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Third,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test statistic: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reject the null hypothesis at the 5% level, we conclude some IVs are not exogenous (assuming homoskedasticity holds)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455CA6-5788-961B-E995-7D5300B2A4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9739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EFDA-FEAF-2B7B-1748-CF68BBC9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Overidentification Restrictions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CEAEB-8CED-23E3-5892-846F47DD2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have the same number of IVs and endogenous parameters our model is just identified</a:t>
            </a:r>
          </a:p>
          <a:p>
            <a:r>
              <a:rPr lang="en-US" dirty="0"/>
              <a:t>When our model is just identified, we cannot test </a:t>
            </a:r>
          </a:p>
        </p:txBody>
      </p:sp>
    </p:spTree>
    <p:extLst>
      <p:ext uri="{BB962C8B-B14F-4D97-AF65-F5344CB8AC3E}">
        <p14:creationId xmlns:p14="http://schemas.microsoft.com/office/powerpoint/2010/main" val="1596769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EE19D-9B5B-7AD6-77E5-45E5B7DA6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Good Instruments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C0262-52EC-8F1B-9665-C164CDB2A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Lotteries</a:t>
            </a:r>
          </a:p>
          <a:p>
            <a:pPr lvl="1"/>
            <a:r>
              <a:rPr lang="en-US" dirty="0"/>
              <a:t>E.g.: Vietnam lottery draft, charter school lottery</a:t>
            </a:r>
          </a:p>
          <a:p>
            <a:r>
              <a:rPr lang="en-US" dirty="0"/>
              <a:t>Judge Fixed Effects</a:t>
            </a:r>
          </a:p>
          <a:p>
            <a:pPr lvl="1"/>
            <a:r>
              <a:rPr lang="en-US" dirty="0"/>
              <a:t>Randomized into judges</a:t>
            </a:r>
          </a:p>
          <a:p>
            <a:r>
              <a:rPr lang="en-US" dirty="0" err="1"/>
              <a:t>Bartik</a:t>
            </a:r>
            <a:r>
              <a:rPr lang="en-US" dirty="0"/>
              <a:t> Instruments</a:t>
            </a:r>
          </a:p>
          <a:p>
            <a:pPr lvl="1"/>
            <a:r>
              <a:rPr lang="en-US" dirty="0"/>
              <a:t>Shift-Share instruments </a:t>
            </a:r>
          </a:p>
          <a:p>
            <a:r>
              <a:rPr lang="en-US" dirty="0"/>
              <a:t>These are not always good instruments, but good instruments are really hard to find</a:t>
            </a:r>
          </a:p>
        </p:txBody>
      </p:sp>
    </p:spTree>
    <p:extLst>
      <p:ext uri="{BB962C8B-B14F-4D97-AF65-F5344CB8AC3E}">
        <p14:creationId xmlns:p14="http://schemas.microsoft.com/office/powerpoint/2010/main" val="32124396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684CC-C938-74BC-C71A-77617731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466A8-8670-8B8D-2FE2-350CDB5A6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an introduction to instrumental variables</a:t>
            </a:r>
          </a:p>
          <a:p>
            <a:r>
              <a:rPr lang="en-US" dirty="0"/>
              <a:t>In ECON 672,</a:t>
            </a:r>
          </a:p>
          <a:p>
            <a:pPr lvl="1"/>
            <a:r>
              <a:rPr lang="en-US" dirty="0"/>
              <a:t>What are all of the assumptions of IV</a:t>
            </a:r>
          </a:p>
          <a:p>
            <a:pPr lvl="2"/>
            <a:r>
              <a:rPr lang="en-US" dirty="0"/>
              <a:t>There are 3 addition assumptions we did not discuss</a:t>
            </a:r>
          </a:p>
          <a:p>
            <a:pPr lvl="1"/>
            <a:r>
              <a:rPr lang="en-US" dirty="0"/>
              <a:t>We go into homogenous vs heterogenous potential outcomes</a:t>
            </a:r>
          </a:p>
          <a:p>
            <a:pPr lvl="1"/>
            <a:r>
              <a:rPr lang="en-US" dirty="0"/>
              <a:t>If all assumptions are satisfied, what is the difference between average treatment effects and local average treatment effects of IV?</a:t>
            </a:r>
          </a:p>
          <a:p>
            <a:pPr lvl="1"/>
            <a:r>
              <a:rPr lang="en-US" dirty="0"/>
              <a:t>Can the estimated parameters of IV be applied to everyone or just a subset?\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24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A674B-F562-4943-6898-8C221F52D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 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F2717-E912-2700-DCAF-4E1FDF559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78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5649-02C7-786B-C9F4-36D4257C1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D4623-4C6B-2EE2-0D40-0089B713CB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Let’s go back to our wage model with ability as an unobserved confounding variable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only estimate: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Note: </a:t>
                </a:r>
                <a:r>
                  <a:rPr lang="en-US" b="1" dirty="0"/>
                  <a:t>Confounding means that it impacts our dependent variable and at least one observed explanatory variable</a:t>
                </a:r>
              </a:p>
              <a:p>
                <a:pPr lvl="1"/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Ability impacts education and wages, it is unobserved confounder</a:t>
                </a:r>
              </a:p>
              <a:p>
                <a:r>
                  <a:rPr lang="en-US" dirty="0"/>
                  <a:t>We can estimate the returns to education with IV even if ability is unobserved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D4623-4C6B-2EE2-0D40-0089B713CB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556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F32C-93FC-D7A1-A238-8B26EB5CE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2518E-F987-C65B-E330-8755311377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Instrumental Variable</a:t>
                </a:r>
              </a:p>
              <a:p>
                <a:pPr lvl="1"/>
                <a:r>
                  <a:rPr lang="en-US" b="1" dirty="0"/>
                  <a:t>An instrumental variable is an exogenous explanatory variable not in the model that is uncorrelated with the error term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b="1" dirty="0"/>
                  <a:t>, but is at least partially correlated with the endogenous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Our simple model: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OLS this will be biased and inconsistent if a confounder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exists and is either unobserved, not measured, or not included</a:t>
                </a:r>
              </a:p>
              <a:p>
                <a:pPr lvl="1"/>
                <a:r>
                  <a:rPr lang="en-US" dirty="0"/>
                  <a:t>If we want unbiased and consistent estimators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we need and instrumental variable and at least two assumptions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2518E-F987-C65B-E330-8755311377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24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A523B-9632-A674-1818-6938E9D10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9F764B-3A07-C566-AED3-5D485E3F2A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Instrumental variables need at least two assumptions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Instrument exogeneity</a:t>
                </a:r>
              </a:p>
              <a:p>
                <a:pPr lvl="1"/>
                <a:r>
                  <a:rPr lang="en-US" dirty="0"/>
                  <a:t>We need an instrument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that is uncorrelated with the error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Instrument relevance</a:t>
                </a:r>
              </a:p>
              <a:p>
                <a:pPr lvl="1"/>
                <a:r>
                  <a:rPr lang="en-US" dirty="0"/>
                  <a:t>We need an instrument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that is (at least partially) correlated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9F764B-3A07-C566-AED3-5D485E3F2A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8409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9E0D-1378-5B22-4F4F-BCE9DCD4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CE3BF-6C0C-C1B1-9267-1033F3CFDF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These two assumptions are vital for an unbiased and consistent estimator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We can test instrument relevance</a:t>
                </a:r>
              </a:p>
              <a:p>
                <a:pPr lvl="1"/>
                <a:r>
                  <a:rPr lang="en-US" dirty="0"/>
                  <a:t>In simplest form: regress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If we cannot reject the null hypothesis, then we do not have relevance</a:t>
                </a:r>
              </a:p>
              <a:p>
                <a:pPr lvl="1"/>
                <a:r>
                  <a:rPr lang="en-US" dirty="0"/>
                  <a:t>There are other ways to test instrument relevance to be discussed later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We cannot test instrument exogeneity</a:t>
                </a:r>
              </a:p>
              <a:p>
                <a:pPr lvl="1"/>
                <a:r>
                  <a:rPr lang="en-US" dirty="0"/>
                  <a:t>Go to economic theory</a:t>
                </a:r>
              </a:p>
              <a:p>
                <a:pPr lvl="1"/>
                <a:r>
                  <a:rPr lang="en-US" dirty="0"/>
                  <a:t>Go to economic literature</a:t>
                </a:r>
              </a:p>
              <a:p>
                <a:pPr lvl="1"/>
                <a:r>
                  <a:rPr lang="en-US" dirty="0"/>
                  <a:t>Find a lottery or similar randomized assignment instrument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CE3BF-6C0C-C1B1-9267-1033F3CFD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910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23968</TotalTime>
  <Words>4596</Words>
  <Application>Microsoft Office PowerPoint</Application>
  <PresentationFormat>Widescreen</PresentationFormat>
  <Paragraphs>477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Office Theme</vt:lpstr>
      <vt:lpstr>Econ 645: Week 2</vt:lpstr>
      <vt:lpstr>Overview</vt:lpstr>
      <vt:lpstr>Motivation: Endogeneity</vt:lpstr>
      <vt:lpstr>Motivation</vt:lpstr>
      <vt:lpstr>Motivation</vt:lpstr>
      <vt:lpstr>Motivation</vt:lpstr>
      <vt:lpstr>Instrumental Variables</vt:lpstr>
      <vt:lpstr>Instrumental Variables</vt:lpstr>
      <vt:lpstr>Instrumental Variables</vt:lpstr>
      <vt:lpstr>Instrumental Variables</vt:lpstr>
      <vt:lpstr>Instrumental Variables</vt:lpstr>
      <vt:lpstr>Instrumental Variables</vt:lpstr>
      <vt:lpstr>Identification with Instrumental Variables</vt:lpstr>
      <vt:lpstr>Instrumental Variable Estimator</vt:lpstr>
      <vt:lpstr>Statistical Inference with IV Estimator</vt:lpstr>
      <vt:lpstr>Statistical Inference with IV Estimator</vt:lpstr>
      <vt:lpstr>Statistical Inference with IV Estimator</vt:lpstr>
      <vt:lpstr>Binary Variables as IVs Example</vt:lpstr>
      <vt:lpstr>Instrumental Variable Example</vt:lpstr>
      <vt:lpstr>Instrumental Variable Example</vt:lpstr>
      <vt:lpstr>Properties of IV with a Poor Instrument</vt:lpstr>
      <vt:lpstr>Properties of IV with a Poor Instrument</vt:lpstr>
      <vt:lpstr>Properties of IV with a Poor Instrument</vt:lpstr>
      <vt:lpstr>Computing R-Squared after IV Estimation</vt:lpstr>
      <vt:lpstr>IV for Multivariate Regressions</vt:lpstr>
      <vt:lpstr>IV Estimation in Multivariate Regression</vt:lpstr>
      <vt:lpstr>IV Estimation in Multivariate Regression</vt:lpstr>
      <vt:lpstr>IV Estimation in Multivariate Regression</vt:lpstr>
      <vt:lpstr>IV Estimation in Multivariate Regression</vt:lpstr>
      <vt:lpstr>IV Estimation in Multivariate Regression</vt:lpstr>
      <vt:lpstr>Two-Stage Least Squares (2SLS)</vt:lpstr>
      <vt:lpstr>Two-Stage Least Squares </vt:lpstr>
      <vt:lpstr>Two-Stage Least Squares</vt:lpstr>
      <vt:lpstr>Two-Stage Least Squares</vt:lpstr>
      <vt:lpstr>Two-Stage Least Squares</vt:lpstr>
      <vt:lpstr>Two-Stage Least Squares</vt:lpstr>
      <vt:lpstr>Multicollinearity and 2SLS</vt:lpstr>
      <vt:lpstr>Multicollinearity and 2SLS</vt:lpstr>
      <vt:lpstr>Multiple Endogenous Variables</vt:lpstr>
      <vt:lpstr>Testing Multiple Hypotheses with 2SLS</vt:lpstr>
      <vt:lpstr>IV for Classic Error-in-Variables</vt:lpstr>
      <vt:lpstr>IV for Classic Error-in-Variables Problem</vt:lpstr>
      <vt:lpstr>IV for Classic Error-in-Variables Problem</vt:lpstr>
      <vt:lpstr>IV for Classic Error-in-Variables Problem</vt:lpstr>
      <vt:lpstr>IV for Classic Error-in-Variables Problem</vt:lpstr>
      <vt:lpstr>IV for Classic Error-in-Variables Problem</vt:lpstr>
      <vt:lpstr>IV for Omitted Variables</vt:lpstr>
      <vt:lpstr>2SLS with Heteroskedasticity</vt:lpstr>
      <vt:lpstr>2SLS with Heteroskedasticity</vt:lpstr>
      <vt:lpstr>Testing for Endogeneity and Overidentifying Restrictions</vt:lpstr>
      <vt:lpstr>Testing for Endogeneity</vt:lpstr>
      <vt:lpstr>Testing for Endogeneity</vt:lpstr>
      <vt:lpstr>Testing for Overidentification Restrictions</vt:lpstr>
      <vt:lpstr>Testing Overidentification Restrictions</vt:lpstr>
      <vt:lpstr>Testing Overidentification Restrictions</vt:lpstr>
      <vt:lpstr>Testing Overidentification Restrictions</vt:lpstr>
      <vt:lpstr>Examples of Good Instruments </vt:lpstr>
      <vt:lpstr>To Be Continued…</vt:lpstr>
      <vt:lpstr>Stata 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2: Instrumental Variables </dc:title>
  <dc:creator>Samuel Rowe</dc:creator>
  <cp:lastModifiedBy>Mahsa Agha Gholizadeh</cp:lastModifiedBy>
  <cp:revision>76</cp:revision>
  <dcterms:created xsi:type="dcterms:W3CDTF">2023-07-24T20:27:11Z</dcterms:created>
  <dcterms:modified xsi:type="dcterms:W3CDTF">2024-03-05T02:34:59Z</dcterms:modified>
</cp:coreProperties>
</file>